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Bridge.base</c:v>
                </c:pt>
              </c:strCache>
            </c:strRef>
          </c:tx>
          <c:spPr>
            <a:noFill/>
          </c:spPr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2600</c:v>
                </c:pt>
                <c:pt idx="2">
                  <c:v>3200</c:v>
                </c:pt>
                <c:pt idx="3">
                  <c:v>3450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Bridge.up</c:v>
                </c:pt>
              </c:strCache>
            </c:strRef>
          </c:tx>
          <c:spPr>
            <a:solidFill>
              <a:srgbClr val="0E9F8E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600</c:v>
                </c:pt>
                <c:pt idx="2">
                  <c:v>250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Bridge.down</c:v>
                </c:pt>
              </c:strCache>
            </c:strRef>
          </c:tx>
          <c:spPr>
            <a:solidFill>
              <a:srgbClr val="D85A30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350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Bridge.total</c:v>
                </c:pt>
              </c:strCache>
            </c:strRef>
          </c:tx>
          <c:spPr>
            <a:solidFill>
              <a:srgbClr val="0F1F3D"/>
            </a:solidFill>
          </c:spPr>
          <c:dLbls>
            <c:numFmt formatCode="#,##0;[Red]-#,##0" sourceLinked="0"/>
            <c:txPr>
              <a:bodyPr/>
              <a:lstStyle/>
              <a:p>
                <a:pPr>
                  <a:defRPr sz="1000" b="1">
                    <a:solidFill>
                      <a:srgbClr val="FFFFFF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PY EBITDA</c:v>
                </c:pt>
                <c:pt idx="1">
                  <c:v>Volume</c:v>
                </c:pt>
                <c:pt idx="2">
                  <c:v>Price</c:v>
                </c:pt>
                <c:pt idx="3">
                  <c:v>Opex</c:v>
                </c:pt>
                <c:pt idx="4">
                  <c:v>EBITDA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2600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3100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CE4EE"/>
            </a:solidFill>
          </a:ln>
        </c:spPr>
        <c:txPr>
          <a:bodyPr/>
          <a:lstStyle/>
          <a:p>
            <a:pPr>
              <a:defRPr sz="1100">
                <a:solidFill>
                  <a:srgbClr val="33415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DCE4EE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64748B"/>
                </a:solidFill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Trend.revenue</c:v>
                </c:pt>
              </c:strCache>
            </c:strRef>
          </c:tx>
          <c:spPr>
            <a:solidFill>
              <a:srgbClr val="1F6FEB"/>
            </a:solidFill>
          </c:spPr>
          <c:dLbls>
            <c:numFmt formatCode="#,##0" sourceLinked="0"/>
            <c:txPr>
              <a:bodyPr/>
              <a:lstStyle/>
              <a:p>
                <a:pPr>
                  <a:defRPr sz="1000">
                    <a:solidFill>
                      <a:srgbClr val="0F1F3D"/>
                    </a:solidFill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950</c:v>
                </c:pt>
                <c:pt idx="1">
                  <c:v>980</c:v>
                </c:pt>
                <c:pt idx="2">
                  <c:v>1010</c:v>
                </c:pt>
                <c:pt idx="3">
                  <c:v>1005</c:v>
                </c:pt>
                <c:pt idx="4">
                  <c:v>1040</c:v>
                </c:pt>
                <c:pt idx="5">
                  <c:v>1060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CE4EE"/>
            </a:solidFill>
          </a:ln>
        </c:spPr>
        <c:txPr>
          <a:bodyPr/>
          <a:lstStyle/>
          <a:p>
            <a:pPr>
              <a:defRPr sz="1100">
                <a:solidFill>
                  <a:srgbClr val="33415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DCE4EE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64748B"/>
                </a:solidFill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Mix.share</c:v>
                </c:pt>
              </c:strCache>
            </c:strRef>
          </c:tx>
          <c:dPt>
            <c:idx val="0"/>
            <c:spPr>
              <a:solidFill>
                <a:srgbClr val="0F1F3D"/>
              </a:solidFill>
            </c:spPr>
          </c:dPt>
          <c:dPt>
            <c:idx val="1"/>
            <c:spPr>
              <a:solidFill>
                <a:srgbClr val="1F6FEB"/>
              </a:solidFill>
            </c:spPr>
          </c:dPt>
          <c:dPt>
            <c:idx val="2"/>
            <c:spPr>
              <a:solidFill>
                <a:srgbClr val="0E9F8E"/>
              </a:solidFill>
            </c:spPr>
          </c:dPt>
          <c:cat>
            <c:strRef>
              <c:f>Sheet1!$A$2:$A$4</c:f>
              <c:strCache>
                <c:ptCount val="3"/>
                <c:pt idx="0">
                  <c:v>Recurring contracts</c:v>
                </c:pt>
                <c:pt idx="1">
                  <c:v>Projects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8200</c:v>
                </c:pt>
                <c:pt idx="1">
                  <c:v>3100</c:v>
                </c:pt>
                <c:pt idx="2">
                  <c:v>1100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/>
      <c:layout/>
      <c:overlay val="0"/>
      <c:txPr>
        <a:bodyPr/>
        <a:lstStyle/>
        <a:p>
          <a:pPr>
            <a:defRPr sz="1200">
              <a:solidFill>
                <a:srgbClr val="334155"/>
              </a:solidFill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4224528"/>
            <a:ext cx="2377440" cy="3175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mark_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731520"/>
            <a:ext cx="777240" cy="777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3080" y="749808"/>
            <a:ext cx="5486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Segoe UI"/>
              </a:rPr>
              <a:t>MSOFlow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1368" y="1207008"/>
            <a:ext cx="6400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7E90B0"/>
                </a:solidFill>
                <a:latin typeface="Segoe UI"/>
              </a:rPr>
              <a:t>ILLUSTRATIVE MULTI-ENTITY AUTOMATION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37744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Segoe UI"/>
              </a:rPr>
              <a:t>{{ReportTitle}}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AEBDD6"/>
                </a:solidFill>
                <a:latin typeface="Segoe UI"/>
              </a:rPr>
              <a:t>{{EntityName}}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3484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7E90B0"/>
                </a:solidFill>
                <a:latin typeface="Segoe UI"/>
              </a:rPr>
              <a:t>{{Period}}   ·   Prepared by {{PreparedBy}}   ·   Status: {{RAGStatus}}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8932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7E90B0"/>
                </a:solidFill>
                <a:latin typeface="Segoe UI"/>
              </a:rPr>
              <a:t>Deterministic reporting — every value traceable to its source cell.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F1F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ark_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168"/>
            <a:ext cx="548640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4440" y="146304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Segoe UI"/>
              </a:rPr>
              <a:t>Executive summary — {{EntityName}}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146304"/>
            <a:ext cx="2011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400" b="0">
                <a:solidFill>
                  <a:srgbClr val="AEBDD6"/>
                </a:solidFill>
                <a:latin typeface="Segoe UI"/>
              </a:rPr>
              <a:t>{{Period}}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37160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REVENUE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{{Revenue}}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{{VariancePct}} vs prior year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400" y="137160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772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EBITDA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772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{{EBITDA}}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Margin {{EBITDAMargin}}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137160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38160" y="137160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157276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NET INCOME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193852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{{NetIncome}}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278892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After allocations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70332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CASH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{{CashBalance}}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Operating accounts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4340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400" y="3703320"/>
            <a:ext cx="50800" cy="201168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1772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HEADCOUNT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772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{{Headcount}}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772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Full-time equivalents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38160" y="3703320"/>
            <a:ext cx="3520440" cy="2011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138160" y="3703320"/>
            <a:ext cx="50800" cy="201168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3904488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STATUS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4270248"/>
            <a:ext cx="30175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0F1F3D"/>
                </a:solidFill>
                <a:latin typeface="Segoe UI"/>
              </a:rPr>
              <a:t>{{RAGStatus}}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5120640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Segoe UI"/>
              </a:rPr>
              <a:t>Management assessment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{{EntityName}}  ·  {{Period}}  ·  Prepared by {{PreparedBy}}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EBITDA bridge — prior year to {{Period}}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Native, editable waterfall — every bar driven by a named source column.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234440"/>
          <a:ext cx="1106424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{{EntityName}}  ·  {{Period}}  ·  Prepared by {{PreparedBy}}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Revenue trend — trailing six months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{{EntityName}} monthly revenue ($000s)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234440"/>
          <a:ext cx="1106424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{{EntityName}}  ·  {{Period}}  ·  Prepared by {{PreparedBy}}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7724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Segoe UI"/>
              </a:rPr>
              <a:t>Composition of {{Period}} revenue by revenue type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822960" y="1280160"/>
          <a:ext cx="5669280" cy="48463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040880" y="1554480"/>
            <a:ext cx="4572000" cy="4206240"/>
          </a:xfrm>
          <a:prstGeom prst="roundRect">
            <a:avLst>
              <a:gd name="adj" fmla="val 8000"/>
            </a:avLst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0" y="1828800"/>
            <a:ext cx="4023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MANAGEMENT COMMENTARY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86000"/>
            <a:ext cx="4023360" cy="3291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334155"/>
                </a:solidFill>
                <a:latin typeface="Segoe UI"/>
              </a:rPr>
              <a:t>{{PackageNote}}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{{EntityName}}  ·  {{Period}}  ·  Prepared by {{PreparedBy}}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0F1F3D"/>
                </a:solidFill>
                <a:latin typeface="Segoe UI"/>
              </a:rPr>
              <a:t>Performance drivers and management actions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960120"/>
            <a:ext cx="544068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960120"/>
            <a:ext cx="50800" cy="301752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143000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Segoe UI"/>
              </a:rPr>
              <a:t>KEY DRIVERS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62763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151790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{{Driver1}}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240487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229514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{{Driver2}}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3182112"/>
            <a:ext cx="82296" cy="82296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4128" y="307238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{{Driver3}}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9632" y="960120"/>
            <a:ext cx="544068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9632" y="960120"/>
            <a:ext cx="50800" cy="3017520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73952" y="1143000"/>
            <a:ext cx="4937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Segoe UI"/>
              </a:rPr>
              <a:t>MANAGEMENT ACTIONS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73952" y="162763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75120" y="151790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{{Action1}}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73952" y="240487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0" y="229514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{{Action2}}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73952" y="3182112"/>
            <a:ext cx="82296" cy="82296"/>
          </a:xfrm>
          <a:prstGeom prst="rect">
            <a:avLst/>
          </a:prstGeom>
          <a:solidFill>
            <a:srgbClr val="1F6F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75120" y="3072384"/>
            <a:ext cx="475488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Segoe UI"/>
              </a:rPr>
              <a:t>{{Action3}}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06240"/>
            <a:ext cx="11091672" cy="1783080"/>
          </a:xfrm>
          <a:prstGeom prst="roundRect">
            <a:avLst>
              <a:gd name="adj" fmla="val 8000"/>
            </a:avLst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370832"/>
            <a:ext cx="10515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Segoe UI"/>
              </a:rPr>
              <a:t>OVERALL ASSESSMENT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681728"/>
            <a:ext cx="10515600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334155"/>
                </a:solidFill>
                <a:latin typeface="Segoe UI"/>
              </a:rPr>
              <a:t>{{Commentary}}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080760"/>
            <a:ext cx="10607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Segoe UI"/>
              </a:rPr>
              <a:t>Generated by MSOFlow  ·  deterministic merge  ·  unmapped fields fail loud  ·  msoflow.io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446520"/>
            <a:ext cx="11091672" cy="15240"/>
          </a:xfrm>
          <a:prstGeom prst="rect">
            <a:avLst/>
          </a:prstGeom>
          <a:solidFill>
            <a:srgbClr val="DCE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Segoe UI"/>
              </a:rPr>
              <a:t>{{EntityName}}  ·  {{Period}}  ·  Prepared by {{PreparedBy}}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98480" y="6510528"/>
            <a:ext cx="94183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4748B"/>
                </a:solidFill>
                <a:latin typeface="Segoe UI"/>
              </a:rPr>
              <a:t>Confidential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