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_rels/chart3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Bridge.base</c:v>
                </c:pt>
              </c:strCache>
            </c:strRef>
          </c:tx>
          <c:spPr>
            <a:noFill/>
          </c:spPr>
          <c:cat>
            <c:strRef>
              <c:f>Sheet1!$A$2:$A$6</c:f>
              <c:strCache>
                <c:ptCount val="5"/>
                <c:pt idx="0">
                  <c:v>PY EBITDA</c:v>
                </c:pt>
                <c:pt idx="1">
                  <c:v>Volume</c:v>
                </c:pt>
                <c:pt idx="2">
                  <c:v>Price</c:v>
                </c:pt>
                <c:pt idx="3">
                  <c:v>Opex</c:v>
                </c:pt>
                <c:pt idx="4">
                  <c:v>EBITDA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0</c:v>
                </c:pt>
                <c:pt idx="1">
                  <c:v>2450</c:v>
                </c:pt>
                <c:pt idx="2">
                  <c:v>2830</c:v>
                </c:pt>
                <c:pt idx="3">
                  <c:v>2960</c:v>
                </c:pt>
                <c:pt idx="4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Bridge.up</c:v>
                </c:pt>
              </c:strCache>
            </c:strRef>
          </c:tx>
          <c:spPr>
            <a:solidFill>
              <a:srgbClr val="0E9F8E"/>
            </a:solidFill>
          </c:spPr>
          <c:dLbls>
            <c:numFmt formatCode="#,##0;[Red]-#,##0" sourceLinked="0"/>
            <c:txPr>
              <a:bodyPr/>
              <a:lstStyle/>
              <a:p>
                <a:pPr>
                  <a:defRPr sz="1000" b="1">
                    <a:solidFill>
                      <a:srgbClr val="0F1F3D"/>
                    </a:solidFill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PY EBITDA</c:v>
                </c:pt>
                <c:pt idx="1">
                  <c:v>Volume</c:v>
                </c:pt>
                <c:pt idx="2">
                  <c:v>Price</c:v>
                </c:pt>
                <c:pt idx="3">
                  <c:v>Opex</c:v>
                </c:pt>
                <c:pt idx="4">
                  <c:v>EBITDA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0</c:v>
                </c:pt>
                <c:pt idx="1">
                  <c:v>380</c:v>
                </c:pt>
                <c:pt idx="2">
                  <c:v>290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Bridge.down</c:v>
                </c:pt>
              </c:strCache>
            </c:strRef>
          </c:tx>
          <c:spPr>
            <a:solidFill>
              <a:srgbClr val="D85A30"/>
            </a:solidFill>
          </c:spPr>
          <c:dLbls>
            <c:numFmt formatCode="#,##0;[Red]-#,##0" sourceLinked="0"/>
            <c:txPr>
              <a:bodyPr/>
              <a:lstStyle/>
              <a:p>
                <a:pPr>
                  <a:defRPr sz="1000" b="1">
                    <a:solidFill>
                      <a:srgbClr val="0F1F3D"/>
                    </a:solidFill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PY EBITDA</c:v>
                </c:pt>
                <c:pt idx="1">
                  <c:v>Volume</c:v>
                </c:pt>
                <c:pt idx="2">
                  <c:v>Price</c:v>
                </c:pt>
                <c:pt idx="3">
                  <c:v>Opex</c:v>
                </c:pt>
                <c:pt idx="4">
                  <c:v>EBITDA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160</c:v>
                </c:pt>
                <c:pt idx="4">
                  <c:v>0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Bridge.total</c:v>
                </c:pt>
              </c:strCache>
            </c:strRef>
          </c:tx>
          <c:spPr>
            <a:solidFill>
              <a:srgbClr val="0F1F3D"/>
            </a:solidFill>
          </c:spPr>
          <c:dLbls>
            <c:numFmt formatCode="#,##0;[Red]-#,##0" sourceLinked="0"/>
            <c:txPr>
              <a:bodyPr/>
              <a:lstStyle/>
              <a:p>
                <a:pPr>
                  <a:defRPr sz="1000" b="1">
                    <a:solidFill>
                      <a:srgbClr val="FFFFFF"/>
                    </a:solidFill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PY EBITDA</c:v>
                </c:pt>
                <c:pt idx="1">
                  <c:v>Volume</c:v>
                </c:pt>
                <c:pt idx="2">
                  <c:v>Price</c:v>
                </c:pt>
                <c:pt idx="3">
                  <c:v>Opex</c:v>
                </c:pt>
                <c:pt idx="4">
                  <c:v>EBITDA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2450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2960</c:v>
                </c:pt>
              </c:numCache>
            </c:numRef>
          </c:val>
        </c:ser>
        <c:gapWidth val="60"/>
        <c:overlap val="10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rgbClr val="DCE4EE"/>
            </a:solidFill>
          </a:ln>
        </c:spPr>
        <c:txPr>
          <a:bodyPr/>
          <a:lstStyle/>
          <a:p>
            <a:pPr>
              <a:defRPr sz="1100">
                <a:solidFill>
                  <a:srgbClr val="334155"/>
                </a:solidFill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>
          <c:spPr>
            <a:ln>
              <a:solidFill>
                <a:srgbClr val="DCE4EE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0">
                <a:solidFill>
                  <a:srgbClr val="64748B"/>
                </a:solidFill>
              </a:defRPr>
            </a:pPr>
          </a:p>
        </c:txPr>
        <c:crossAx val="-2068027336"/>
        <c:crosses val="autoZero"/>
      </c:valAx>
    </c:plotArea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Trend.revenue</c:v>
                </c:pt>
              </c:strCache>
            </c:strRef>
          </c:tx>
          <c:spPr>
            <a:solidFill>
              <a:srgbClr val="1F6FEB"/>
            </a:solidFill>
          </c:spPr>
          <c:dLbls>
            <c:numFmt formatCode="#,##0" sourceLinked="0"/>
            <c:txPr>
              <a:bodyPr/>
              <a:lstStyle/>
              <a:p>
                <a:pPr>
                  <a:defRPr sz="1000">
                    <a:solidFill>
                      <a:srgbClr val="0F1F3D"/>
                    </a:solidFill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Sheet1!$A$2:$A$7</c:f>
              <c:strCache>
                <c:ptCount val="6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2310</c:v>
                </c:pt>
                <c:pt idx="1">
                  <c:v>2360</c:v>
                </c:pt>
                <c:pt idx="2">
                  <c:v>2440</c:v>
                </c:pt>
                <c:pt idx="3">
                  <c:v>2470</c:v>
                </c:pt>
                <c:pt idx="4">
                  <c:v>2580</c:v>
                </c:pt>
                <c:pt idx="5">
                  <c:v>2640</c:v>
                </c:pt>
              </c:numCache>
            </c:numRef>
          </c:val>
        </c:ser>
        <c:gapWidth val="8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rgbClr val="DCE4EE"/>
            </a:solidFill>
          </a:ln>
        </c:spPr>
        <c:txPr>
          <a:bodyPr/>
          <a:lstStyle/>
          <a:p>
            <a:pPr>
              <a:defRPr sz="1100">
                <a:solidFill>
                  <a:srgbClr val="334155"/>
                </a:solidFill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>
          <c:spPr>
            <a:ln>
              <a:solidFill>
                <a:srgbClr val="DCE4EE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0">
                <a:solidFill>
                  <a:srgbClr val="64748B"/>
                </a:solidFill>
              </a:defRPr>
            </a:pPr>
          </a:p>
        </c:txPr>
        <c:crossAx val="-2068027336"/>
        <c:crosses val="autoZero"/>
      </c:valAx>
    </c:plotArea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0"/>
  <c:chart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Mix.share</c:v>
                </c:pt>
              </c:strCache>
            </c:strRef>
          </c:tx>
          <c:dPt>
            <c:idx val="0"/>
            <c:spPr>
              <a:solidFill>
                <a:srgbClr val="0F1F3D"/>
              </a:solidFill>
            </c:spPr>
          </c:dPt>
          <c:dPt>
            <c:idx val="1"/>
            <c:spPr>
              <a:solidFill>
                <a:srgbClr val="1F6FEB"/>
              </a:solidFill>
            </c:spPr>
          </c:dPt>
          <c:dPt>
            <c:idx val="2"/>
            <c:spPr>
              <a:solidFill>
                <a:srgbClr val="0E9F8E"/>
              </a:solidFill>
            </c:spPr>
          </c:dPt>
          <c:cat>
            <c:strRef>
              <c:f>Sheet1!$A$2:$A$4</c:f>
              <c:strCache>
                <c:ptCount val="3"/>
                <c:pt idx="0">
                  <c:v>Recurring contracts</c:v>
                </c:pt>
                <c:pt idx="1">
                  <c:v>Projects</c:v>
                </c:pt>
                <c:pt idx="2">
                  <c:v>Other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11100</c:v>
                </c:pt>
                <c:pt idx="1">
                  <c:v>2700</c:v>
                </c:pt>
                <c:pt idx="2">
                  <c:v>1000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/>
      <c:layout/>
      <c:overlay val="0"/>
      <c:txPr>
        <a:bodyPr/>
        <a:lstStyle/>
        <a:p>
          <a:pPr>
            <a:defRPr sz="1200">
              <a:solidFill>
                <a:srgbClr val="334155"/>
              </a:solidFill>
            </a:defRPr>
          </a:pPr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3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F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E9F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822960" y="4224528"/>
            <a:ext cx="2377440" cy="31750"/>
          </a:xfrm>
          <a:prstGeom prst="rect">
            <a:avLst/>
          </a:prstGeom>
          <a:solidFill>
            <a:srgbClr val="1F6F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mark_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731520"/>
            <a:ext cx="777240" cy="7772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83080" y="749808"/>
            <a:ext cx="54864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Segoe UI"/>
              </a:rPr>
              <a:t>MSOFlow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01368" y="1207008"/>
            <a:ext cx="6400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1">
                <a:solidFill>
                  <a:srgbClr val="7E90B0"/>
                </a:solidFill>
                <a:latin typeface="Segoe UI"/>
              </a:rPr>
              <a:t>ILLUSTRATIVE MULTI-ENTITY AUTOMATION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377440"/>
            <a:ext cx="100584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Segoe UI"/>
              </a:rPr>
              <a:t>Board Reporting Package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291840"/>
            <a:ext cx="100584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AEBDD6"/>
                </a:solidFill>
                <a:latin typeface="Segoe UI"/>
              </a:rPr>
              <a:t>Meridian Facility Services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4434840"/>
            <a:ext cx="100584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7E90B0"/>
                </a:solidFill>
                <a:latin typeface="Segoe UI"/>
              </a:rPr>
              <a:t>Q2 2026   ·   Prepared by Atvisor   ·   Status: Green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5989320"/>
            <a:ext cx="100584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7E90B0"/>
                </a:solidFill>
                <a:latin typeface="Segoe UI"/>
              </a:rPr>
              <a:t>Deterministic reporting — every value traceable to its source cell.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F1F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mark_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01168"/>
            <a:ext cx="548640" cy="5486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34440" y="146304"/>
            <a:ext cx="73152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Segoe UI"/>
              </a:rPr>
              <a:t>Executive summary — Meridian Facility Services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92640" y="146304"/>
            <a:ext cx="20116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400" b="0">
                <a:solidFill>
                  <a:srgbClr val="AEBDD6"/>
                </a:solidFill>
                <a:latin typeface="Segoe UI"/>
              </a:rPr>
              <a:t>Q2 2026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371600"/>
            <a:ext cx="3520440" cy="20116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DCE4E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371600"/>
            <a:ext cx="50800" cy="2011680"/>
          </a:xfrm>
          <a:prstGeom prst="rect">
            <a:avLst/>
          </a:prstGeom>
          <a:solidFill>
            <a:srgbClr val="0E9F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60" y="1572768"/>
            <a:ext cx="30175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64748B"/>
                </a:solidFill>
                <a:latin typeface="Segoe UI"/>
              </a:rPr>
              <a:t>REVENUE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1938528"/>
            <a:ext cx="301752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0F1F3D"/>
                </a:solidFill>
                <a:latin typeface="Segoe UI"/>
              </a:rPr>
              <a:t>$14,800,000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788920"/>
            <a:ext cx="30175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4748B"/>
                </a:solidFill>
                <a:latin typeface="Segoe UI"/>
              </a:rPr>
              <a:t>9.4% vs prior year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43400" y="1371600"/>
            <a:ext cx="3520440" cy="20116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DCE4E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343400" y="1371600"/>
            <a:ext cx="50800" cy="2011680"/>
          </a:xfrm>
          <a:prstGeom prst="rect">
            <a:avLst/>
          </a:prstGeom>
          <a:solidFill>
            <a:srgbClr val="1F6F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617720" y="1572768"/>
            <a:ext cx="30175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64748B"/>
                </a:solidFill>
                <a:latin typeface="Segoe UI"/>
              </a:rPr>
              <a:t>EBITDA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17720" y="1938528"/>
            <a:ext cx="301752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0F1F3D"/>
                </a:solidFill>
                <a:latin typeface="Segoe UI"/>
              </a:rPr>
              <a:t>$2,960,000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17720" y="2788920"/>
            <a:ext cx="30175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4748B"/>
                </a:solidFill>
                <a:latin typeface="Segoe UI"/>
              </a:rPr>
              <a:t>Margin 20.0%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138160" y="1371600"/>
            <a:ext cx="3520440" cy="20116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DCE4E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8138160" y="1371600"/>
            <a:ext cx="50800" cy="2011680"/>
          </a:xfrm>
          <a:prstGeom prst="rect">
            <a:avLst/>
          </a:prstGeom>
          <a:solidFill>
            <a:srgbClr val="0E9F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412480" y="1572768"/>
            <a:ext cx="30175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64748B"/>
                </a:solidFill>
                <a:latin typeface="Segoe UI"/>
              </a:rPr>
              <a:t>NET INCOME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12480" y="1938528"/>
            <a:ext cx="301752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0F1F3D"/>
                </a:solidFill>
                <a:latin typeface="Segoe UI"/>
              </a:rPr>
              <a:t>$1,620,000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412480" y="2788920"/>
            <a:ext cx="30175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4748B"/>
                </a:solidFill>
                <a:latin typeface="Segoe UI"/>
              </a:rPr>
              <a:t>After allocations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640" y="3703320"/>
            <a:ext cx="3520440" cy="20116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DCE4E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548640" y="3703320"/>
            <a:ext cx="50800" cy="2011680"/>
          </a:xfrm>
          <a:prstGeom prst="rect">
            <a:avLst/>
          </a:prstGeom>
          <a:solidFill>
            <a:srgbClr val="1F6F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22960" y="3904488"/>
            <a:ext cx="30175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64748B"/>
                </a:solidFill>
                <a:latin typeface="Segoe UI"/>
              </a:rPr>
              <a:t>CASH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4270248"/>
            <a:ext cx="301752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0F1F3D"/>
                </a:solidFill>
                <a:latin typeface="Segoe UI"/>
              </a:rPr>
              <a:t>$2,100,000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22960" y="5120640"/>
            <a:ext cx="30175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4748B"/>
                </a:solidFill>
                <a:latin typeface="Segoe UI"/>
              </a:rPr>
              <a:t>Operating accounts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4343400" y="3703320"/>
            <a:ext cx="3520440" cy="20116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DCE4E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4343400" y="3703320"/>
            <a:ext cx="50800" cy="2011680"/>
          </a:xfrm>
          <a:prstGeom prst="rect">
            <a:avLst/>
          </a:prstGeom>
          <a:solidFill>
            <a:srgbClr val="0E9F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617720" y="3904488"/>
            <a:ext cx="30175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64748B"/>
                </a:solidFill>
                <a:latin typeface="Segoe UI"/>
              </a:rPr>
              <a:t>HEADCOUNT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617720" y="4270248"/>
            <a:ext cx="301752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0F1F3D"/>
                </a:solidFill>
                <a:latin typeface="Segoe UI"/>
              </a:rPr>
              <a:t>210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617720" y="5120640"/>
            <a:ext cx="30175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4748B"/>
                </a:solidFill>
                <a:latin typeface="Segoe UI"/>
              </a:rPr>
              <a:t>Full-time equivalents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138160" y="3703320"/>
            <a:ext cx="3520440" cy="20116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DCE4E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8138160" y="3703320"/>
            <a:ext cx="50800" cy="2011680"/>
          </a:xfrm>
          <a:prstGeom prst="rect">
            <a:avLst/>
          </a:prstGeom>
          <a:solidFill>
            <a:srgbClr val="1F6F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412480" y="3904488"/>
            <a:ext cx="30175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64748B"/>
                </a:solidFill>
                <a:latin typeface="Segoe UI"/>
              </a:rPr>
              <a:t>STATUS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412480" y="4270248"/>
            <a:ext cx="301752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0F1F3D"/>
                </a:solidFill>
                <a:latin typeface="Segoe UI"/>
              </a:rPr>
              <a:t>Green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412480" y="5120640"/>
            <a:ext cx="30175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4748B"/>
                </a:solidFill>
                <a:latin typeface="Segoe UI"/>
              </a:rPr>
              <a:t>Management assessment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48640" y="6446520"/>
            <a:ext cx="11091672" cy="15240"/>
          </a:xfrm>
          <a:prstGeom prst="rect">
            <a:avLst/>
          </a:prstGeom>
          <a:solidFill>
            <a:srgbClr val="DCE4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4748B"/>
                </a:solidFill>
                <a:latin typeface="Segoe UI"/>
              </a:rPr>
              <a:t>Meridian Facility Services  ·  Q2 2026  ·  Prepared by Atvisor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698480" y="6510528"/>
            <a:ext cx="941832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4748B"/>
                </a:solidFill>
                <a:latin typeface="Segoe UI"/>
              </a:rPr>
              <a:t>Confidential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200" b="1">
                <a:solidFill>
                  <a:srgbClr val="0F1F3D"/>
                </a:solidFill>
                <a:latin typeface="Segoe UI"/>
              </a:rPr>
              <a:t>EBITDA bridge — prior year to Q2 2026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77240"/>
            <a:ext cx="100584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64748B"/>
                </a:solidFill>
                <a:latin typeface="Segoe UI"/>
              </a:rPr>
              <a:t>Native, editable waterfall — every bar driven by a named source column.</a:t>
            </a:r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548640" y="1234440"/>
          <a:ext cx="11064240" cy="493776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548640" y="6446520"/>
            <a:ext cx="11091672" cy="15240"/>
          </a:xfrm>
          <a:prstGeom prst="rect">
            <a:avLst/>
          </a:prstGeom>
          <a:solidFill>
            <a:srgbClr val="DCE4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4748B"/>
                </a:solidFill>
                <a:latin typeface="Segoe UI"/>
              </a:rPr>
              <a:t>Meridian Facility Services  ·  Q2 2026  ·  Prepared by Atvisor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98480" y="6510528"/>
            <a:ext cx="941832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4748B"/>
                </a:solidFill>
                <a:latin typeface="Segoe UI"/>
              </a:rPr>
              <a:t>Confidential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200" b="1">
                <a:solidFill>
                  <a:srgbClr val="0F1F3D"/>
                </a:solidFill>
                <a:latin typeface="Segoe UI"/>
              </a:rPr>
              <a:t>Revenue trend — trailing six months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77240"/>
            <a:ext cx="100584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64748B"/>
                </a:solidFill>
                <a:latin typeface="Segoe UI"/>
              </a:rPr>
              <a:t>Meridian Facility Services monthly revenue ($000s)</a:t>
            </a:r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548640" y="1234440"/>
          <a:ext cx="11064240" cy="493776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548640" y="6446520"/>
            <a:ext cx="11091672" cy="15240"/>
          </a:xfrm>
          <a:prstGeom prst="rect">
            <a:avLst/>
          </a:prstGeom>
          <a:solidFill>
            <a:srgbClr val="DCE4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4748B"/>
                </a:solidFill>
                <a:latin typeface="Segoe UI"/>
              </a:rPr>
              <a:t>Meridian Facility Services  ·  Q2 2026  ·  Prepared by Atvisor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98480" y="6510528"/>
            <a:ext cx="941832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4748B"/>
                </a:solidFill>
                <a:latin typeface="Segoe UI"/>
              </a:rPr>
              <a:t>Confidential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200" b="1">
                <a:solidFill>
                  <a:srgbClr val="0F1F3D"/>
                </a:solidFill>
                <a:latin typeface="Segoe UI"/>
              </a:rPr>
              <a:t>Revenue mix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77240"/>
            <a:ext cx="100584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64748B"/>
                </a:solidFill>
                <a:latin typeface="Segoe UI"/>
              </a:rPr>
              <a:t>Composition of Q2 2026 revenue by revenue type</a:t>
            </a:r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822960" y="1280160"/>
          <a:ext cx="5669280" cy="484632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7040880" y="1554480"/>
            <a:ext cx="4572000" cy="4206240"/>
          </a:xfrm>
          <a:prstGeom prst="roundRect">
            <a:avLst>
              <a:gd name="adj" fmla="val 8000"/>
            </a:avLst>
          </a:prstGeom>
          <a:solidFill>
            <a:srgbClr val="F6F8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0" y="1828800"/>
            <a:ext cx="40233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64748B"/>
                </a:solidFill>
                <a:latin typeface="Segoe UI"/>
              </a:rPr>
              <a:t>MANAGEMENT COMMENTARY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0" y="2286000"/>
            <a:ext cx="4023360" cy="3291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334155"/>
                </a:solidFill>
                <a:latin typeface="Segoe UI"/>
              </a:rPr>
              <a:t>Contract escalators and route-density gains drove the bridge higher; integration costs from the Apex tuck-in are fully absorbed as of June.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6446520"/>
            <a:ext cx="11091672" cy="15240"/>
          </a:xfrm>
          <a:prstGeom prst="rect">
            <a:avLst/>
          </a:prstGeom>
          <a:solidFill>
            <a:srgbClr val="DCE4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4748B"/>
                </a:solidFill>
                <a:latin typeface="Segoe UI"/>
              </a:rPr>
              <a:t>Meridian Facility Services  ·  Q2 2026  ·  Prepared by Atvisor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698480" y="6510528"/>
            <a:ext cx="941832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4748B"/>
                </a:solidFill>
                <a:latin typeface="Segoe UI"/>
              </a:rPr>
              <a:t>Confidential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200" b="1">
                <a:solidFill>
                  <a:srgbClr val="0F1F3D"/>
                </a:solidFill>
                <a:latin typeface="Segoe UI"/>
              </a:rPr>
              <a:t>Performance drivers and management actions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960120"/>
            <a:ext cx="5440680" cy="30175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DCE4E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960120"/>
            <a:ext cx="50800" cy="3017520"/>
          </a:xfrm>
          <a:prstGeom prst="rect">
            <a:avLst/>
          </a:prstGeom>
          <a:solidFill>
            <a:srgbClr val="0E9F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1143000"/>
            <a:ext cx="49377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1">
                <a:solidFill>
                  <a:srgbClr val="64748B"/>
                </a:solidFill>
                <a:latin typeface="Segoe UI"/>
              </a:rPr>
              <a:t>KEY DRIVERS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1627632"/>
            <a:ext cx="82296" cy="82296"/>
          </a:xfrm>
          <a:prstGeom prst="rect">
            <a:avLst/>
          </a:prstGeom>
          <a:solidFill>
            <a:srgbClr val="0E9F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24128" y="1517904"/>
            <a:ext cx="475488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50" b="0">
                <a:solidFill>
                  <a:srgbClr val="334155"/>
                </a:solidFill>
                <a:latin typeface="Segoe UI"/>
              </a:rPr>
              <a:t>Revenue up 9.4% year over year, driven by two national account wins contributing $1.1M of new recurring contract revenue.</a:t>
            </a:r>
          </a:p>
        </p:txBody>
      </p:sp>
      <p:sp>
        <p:nvSpPr>
          <p:cNvPr id="8" name="Rectangle 7"/>
          <p:cNvSpPr/>
          <p:nvPr/>
        </p:nvSpPr>
        <p:spPr>
          <a:xfrm>
            <a:off x="822960" y="2404872"/>
            <a:ext cx="82296" cy="82296"/>
          </a:xfrm>
          <a:prstGeom prst="rect">
            <a:avLst/>
          </a:prstGeom>
          <a:solidFill>
            <a:srgbClr val="0E9F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24128" y="2295144"/>
            <a:ext cx="475488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50" b="0">
                <a:solidFill>
                  <a:srgbClr val="334155"/>
                </a:solidFill>
                <a:latin typeface="Segoe UI"/>
              </a:rPr>
              <a:t>CPI-linked pricing escalators effective March added 240 bps of price without volume attrition.</a:t>
            </a:r>
          </a:p>
        </p:txBody>
      </p:sp>
      <p:sp>
        <p:nvSpPr>
          <p:cNvPr id="10" name="Rectangle 9"/>
          <p:cNvSpPr/>
          <p:nvPr/>
        </p:nvSpPr>
        <p:spPr>
          <a:xfrm>
            <a:off x="822960" y="3182112"/>
            <a:ext cx="82296" cy="82296"/>
          </a:xfrm>
          <a:prstGeom prst="rect">
            <a:avLst/>
          </a:prstGeom>
          <a:solidFill>
            <a:srgbClr val="0E9F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24128" y="3072384"/>
            <a:ext cx="475488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50" b="0">
                <a:solidFill>
                  <a:srgbClr val="334155"/>
                </a:solidFill>
                <a:latin typeface="Segoe UI"/>
              </a:rPr>
              <a:t>Route-density program cut windshield time 12%, lifting technician utilization to 78%.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199632" y="960120"/>
            <a:ext cx="5440680" cy="30175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DCE4E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9632" y="960120"/>
            <a:ext cx="50800" cy="3017520"/>
          </a:xfrm>
          <a:prstGeom prst="rect">
            <a:avLst/>
          </a:prstGeom>
          <a:solidFill>
            <a:srgbClr val="1F6F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73952" y="1143000"/>
            <a:ext cx="49377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1">
                <a:solidFill>
                  <a:srgbClr val="64748B"/>
                </a:solidFill>
                <a:latin typeface="Segoe UI"/>
              </a:rPr>
              <a:t>MANAGEMENT ACTIONS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73952" y="1627632"/>
            <a:ext cx="82296" cy="82296"/>
          </a:xfrm>
          <a:prstGeom prst="rect">
            <a:avLst/>
          </a:prstGeom>
          <a:solidFill>
            <a:srgbClr val="1F6F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675120" y="1517904"/>
            <a:ext cx="475488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50" b="0">
                <a:solidFill>
                  <a:srgbClr val="334155"/>
                </a:solidFill>
                <a:latin typeface="Segoe UI"/>
              </a:rPr>
              <a:t>Complete the Southeast route-density rollout by August; expected $180K annualized opex benefit.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73952" y="2404872"/>
            <a:ext cx="82296" cy="82296"/>
          </a:xfrm>
          <a:prstGeom prst="rect">
            <a:avLst/>
          </a:prstGeom>
          <a:solidFill>
            <a:srgbClr val="1F6F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675120" y="2295144"/>
            <a:ext cx="475488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50" b="0">
                <a:solidFill>
                  <a:srgbClr val="334155"/>
                </a:solidFill>
                <a:latin typeface="Segoe UI"/>
              </a:rPr>
              <a:t>Sign the LOI for the Carolinas tuck-in acquisition and begin confirmatory diligence.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73952" y="3182112"/>
            <a:ext cx="82296" cy="82296"/>
          </a:xfrm>
          <a:prstGeom prst="rect">
            <a:avLst/>
          </a:prstGeom>
          <a:solidFill>
            <a:srgbClr val="1F6F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675120" y="3072384"/>
            <a:ext cx="475488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50" b="0">
                <a:solidFill>
                  <a:srgbClr val="334155"/>
                </a:solidFill>
                <a:latin typeface="Segoe UI"/>
              </a:rPr>
              <a:t>Renew the top-10 contracts expiring in Q4 with standardized escalator language.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640" y="4206240"/>
            <a:ext cx="11091672" cy="1783080"/>
          </a:xfrm>
          <a:prstGeom prst="roundRect">
            <a:avLst>
              <a:gd name="adj" fmla="val 8000"/>
            </a:avLst>
          </a:prstGeom>
          <a:solidFill>
            <a:srgbClr val="F6F8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22960" y="4370832"/>
            <a:ext cx="105156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64748B"/>
                </a:solidFill>
                <a:latin typeface="Segoe UI"/>
              </a:rPr>
              <a:t>OVERALL ASSESSMENT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2960" y="4681728"/>
            <a:ext cx="10515600" cy="12344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334155"/>
                </a:solidFill>
                <a:latin typeface="Segoe UI"/>
              </a:rPr>
              <a:t>A strong quarter: revenue growth converted to margin at better than the deal-model rate, and the two national accounts signed in Q1 are now fully mobilized. Cash conversion remains above 90% and the platform is ready for the next add-on.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8640" y="6080760"/>
            <a:ext cx="106070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0">
                <a:solidFill>
                  <a:srgbClr val="64748B"/>
                </a:solidFill>
                <a:latin typeface="Segoe UI"/>
              </a:rPr>
              <a:t>Generated by MSOFlow  ·  deterministic merge  ·  unmapped fields fail loud  ·  msoflow.io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48640" y="6446520"/>
            <a:ext cx="11091672" cy="15240"/>
          </a:xfrm>
          <a:prstGeom prst="rect">
            <a:avLst/>
          </a:prstGeom>
          <a:solidFill>
            <a:srgbClr val="DCE4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4748B"/>
                </a:solidFill>
                <a:latin typeface="Segoe UI"/>
              </a:rPr>
              <a:t>Meridian Facility Services  ·  Q2 2026  ·  Prepared by Atvisor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698480" y="6510528"/>
            <a:ext cx="941832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4748B"/>
                </a:solidFill>
                <a:latin typeface="Segoe UI"/>
              </a:rPr>
              <a:t>Confidential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